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9545-093A-06B2-4957-44A0C1E4E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3133" y="3069144"/>
            <a:ext cx="8485734" cy="719711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0" i="0" u="none" strike="noStrike" kern="1200" cap="none" spc="0" baseline="0" dirty="0">
                <a:latin typeface="Times New Roman" panose="02020603050405020304"/>
                <a:cs typeface="Times New Roman" panose="02020603050405020304"/>
              </a:rPr>
              <a:t>RAJARAJESWARI COLLEGE OF ENGINEERING</a:t>
            </a:r>
            <a:br>
              <a:rPr lang="en-US" sz="3200" b="0" i="0" u="none" strike="noStrike" kern="1200" cap="none" spc="0" baseline="0" dirty="0">
                <a:latin typeface="Times New Roman" panose="02020603050405020304"/>
                <a:cs typeface="Times New Roman" panose="02020603050405020304"/>
              </a:rPr>
            </a:br>
            <a:r>
              <a:rPr lang="en-US" sz="3200" b="0" i="0" u="none" strike="noStrike" kern="1200" cap="none" spc="0" baseline="0" dirty="0">
                <a:latin typeface="Times New Roman" panose="02020603050405020304"/>
                <a:cs typeface="Times New Roman" panose="02020603050405020304"/>
              </a:rPr>
              <a:t>      </a:t>
            </a:r>
            <a:r>
              <a:rPr lang="en-US" sz="2200" dirty="0">
                <a:latin typeface="Times New Roman" panose="02020603050405020304"/>
                <a:cs typeface="Times New Roman" panose="02020603050405020304"/>
              </a:rPr>
              <a:t>#14 </a:t>
            </a:r>
            <a:r>
              <a:rPr lang="en-US" sz="2200" b="0" i="0" u="none" strike="noStrike" kern="1200" cap="none" spc="0" baseline="0" dirty="0" err="1">
                <a:latin typeface="Times New Roman" panose="02020603050405020304"/>
                <a:cs typeface="Times New Roman" panose="02020603050405020304"/>
              </a:rPr>
              <a:t>Ramohalli</a:t>
            </a:r>
            <a:r>
              <a:rPr lang="en-US" sz="2200" b="0" i="0" u="none" strike="noStrike" kern="1200" cap="none" spc="0" baseline="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b="0" i="0" u="none" strike="noStrike" kern="1200" cap="none" spc="0" baseline="0" dirty="0" err="1">
                <a:latin typeface="Times New Roman" panose="02020603050405020304"/>
                <a:cs typeface="Times New Roman" panose="02020603050405020304"/>
              </a:rPr>
              <a:t>cross,Kumbalagodu,Mysore</a:t>
            </a:r>
            <a:r>
              <a:rPr lang="en-US" sz="2200" b="0" i="0" u="none" strike="noStrike" kern="1200" cap="none" spc="0" baseline="0" dirty="0">
                <a:latin typeface="Times New Roman" panose="02020603050405020304"/>
                <a:cs typeface="Times New Roman" panose="02020603050405020304"/>
              </a:rPr>
              <a:t> Road,Bengaluru-74</a:t>
            </a:r>
            <a:br>
              <a:rPr lang="en-US" sz="2200" b="0" i="0" u="none" strike="noStrike" kern="1200" cap="none" spc="0" baseline="0" dirty="0">
                <a:latin typeface="Times New Roman" panose="02020603050405020304"/>
                <a:cs typeface="Times New Roman" panose="02020603050405020304"/>
              </a:rPr>
            </a:br>
            <a:br>
              <a:rPr lang="en-US" sz="2200" b="0" i="0" u="none" strike="noStrike" kern="1200" cap="none" spc="0" baseline="0" dirty="0">
                <a:latin typeface="Times New Roman" panose="02020603050405020304"/>
                <a:cs typeface="Times New Roman" panose="02020603050405020304"/>
              </a:rPr>
            </a:br>
            <a:r>
              <a:rPr lang="en-US" sz="2000" b="0" i="0" strike="noStrike" kern="1200" cap="none" spc="0" baseline="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700" b="1" i="0" strike="noStrike" kern="1200" cap="none" spc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 of Artificial intelligence and machine learning</a:t>
            </a:r>
            <a:b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21AIMP69 – Mini Project </a:t>
            </a:r>
            <a:br>
              <a:rPr lang="en-US" sz="2200" b="1" i="0" u="sng" strike="noStrike" kern="1200" cap="none" spc="0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b="1" i="0" u="sng" strike="noStrike" kern="1200" cap="none" spc="0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err="1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lang="en-US" sz="22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presentation on</a:t>
            </a:r>
            <a:br>
              <a:rPr lang="en-US" sz="22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IN" sz="27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Smart Mouse : Interaction with Gesture</a:t>
            </a:r>
            <a:endParaRPr lang="en-IN" sz="2700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C92F7-83B9-C17B-7112-D2C7AA7F0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813" y="4011084"/>
            <a:ext cx="10736218" cy="1323622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                                                                              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Aishwarya M G (1RR21AI004)                                                                                </a:t>
            </a:r>
          </a:p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Rajesh K.S                                                                                                     Abhishek B O (1RR21AI002)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HOD and prof. of AIML dept                                                                            Vijayalakshmi .V (1RR21AI063)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138A54A-B38E-B23D-1667-AAC191D7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" y="704272"/>
            <a:ext cx="1085182" cy="93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6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D80D-1AFE-3BA4-2A90-C508CA6C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58519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Controlled Virtual Mouse :</a:t>
            </a:r>
            <a:b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462F4-2542-C647-7E5C-1B0771E1C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383" y="1538515"/>
            <a:ext cx="10536901" cy="40068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Controlled Virtual Mouse makes human computer interaction simple by making use of Hand Gestures.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computer requires almost no direct contact.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/o operations can be virtually controlled by using static and dynamic hand gestures.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makes use of the state-of-art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recognize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works smoothly without any additional hardware requirements.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consists of two modules: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which works direct on hands by making use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 detection.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1600" u="none" strike="noStrike" kern="100" dirty="0" err="1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Pyautogui</a:t>
            </a:r>
            <a:r>
              <a:rPr lang="en-IN" sz="16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sz="16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solidFill>
                  <a:srgbClr val="1F1F1F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is used to mouse control and access.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4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A7B1-855E-4154-3796-32609DD0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45" y="3560866"/>
            <a:ext cx="10854285" cy="2050065"/>
          </a:xfrm>
        </p:spPr>
        <p:txBody>
          <a:bodyPr>
            <a:noAutofit/>
          </a:bodyPr>
          <a:lstStyle/>
          <a:p>
            <a:pPr marL="889000">
              <a:lnSpc>
                <a:spcPct val="107000"/>
              </a:lnSpc>
              <a:spcAft>
                <a:spcPts val="800"/>
              </a:spcAft>
            </a:pPr>
            <a:r>
              <a:rPr lang="en-IN" sz="18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METHODOLOGY:- </a:t>
            </a:r>
            <a:r>
              <a:rPr lang="en-IN" sz="1800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1800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Utilizing </a:t>
            </a:r>
            <a:r>
              <a:rPr lang="en-IN" sz="1800" u="none" strike="noStrike" kern="100" dirty="0" err="1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hand detection. </a:t>
            </a:r>
            <a:b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</a:br>
            <a: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2. 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OpenCV and Python for image processing and system integration. </a:t>
            </a:r>
            <a:b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</a:br>
            <a: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  <a:t>3. 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Implementing </a:t>
            </a:r>
            <a:r>
              <a:rPr lang="en-IN" sz="1800" u="none" strike="noStrike" kern="100" dirty="0" err="1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Pyautogui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N" sz="1800" u="none" strike="noStrike" kern="100" dirty="0" err="1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pynput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mouse for mouse control and access. </a:t>
            </a:r>
            <a: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u="sng" kern="1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REQUIREMENTS:-</a:t>
            </a:r>
            <a:r>
              <a:rPr lang="en-IN" sz="18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Programming Language: 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(version 3.8.5)</a:t>
            </a:r>
            <a:r>
              <a:rPr lang="en-IN" sz="1800" b="1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</a:br>
            <a:r>
              <a:rPr lang="en-IN" sz="1800" b="1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Libraries and Frameworks: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u="none" strike="noStrike" kern="100" dirty="0" err="1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OpenCV, </a:t>
            </a:r>
            <a:r>
              <a:rPr lang="en-IN" sz="1800" u="none" strike="noStrike" kern="100" dirty="0" err="1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Pyautogui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N" sz="1800" u="none" strike="noStrike" kern="100" dirty="0" err="1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pynput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mouse</a:t>
            </a:r>
            <a:br>
              <a:rPr lang="en-IN" sz="105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</a:br>
            <a:r>
              <a:rPr lang="en-IN" sz="1800" b="1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Developed Environment:</a:t>
            </a:r>
            <a:r>
              <a:rPr lang="en-IN" sz="1800" u="none" strike="noStrike" kern="100" dirty="0">
                <a:solidFill>
                  <a:srgbClr val="1F1F1F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Visual Studio</a:t>
            </a:r>
            <a:b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structured approach ensures that the project not only achieves its goals but also provides a seamless user experience through the integration of gesture.</a:t>
            </a:r>
            <a:b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4EF63-E7BB-411B-6014-19A22D19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785" y="1450976"/>
            <a:ext cx="2866134" cy="2295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DD744-3BE8-5D8A-C968-D15B61689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419" y="1450976"/>
            <a:ext cx="2857500" cy="22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2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FD58D-4833-F53F-41DB-CD11D3069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4800" y="1158078"/>
            <a:ext cx="7161178" cy="4065856"/>
          </a:xfrm>
        </p:spPr>
        <p:txBody>
          <a:bodyPr>
            <a:normAutofit fontScale="3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Recognition:</a:t>
            </a:r>
          </a:p>
          <a:p>
            <a:pPr marL="1371600" indent="-1371600">
              <a:buFont typeface="+mj-lt"/>
              <a:buAutoNum type="arabicPeriod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Gesture</a:t>
            </a:r>
          </a:p>
          <a:p>
            <a:pPr marL="1371600" indent="-1371600">
              <a:buFont typeface="+mj-lt"/>
              <a:buAutoNum type="arabicPeriod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Cursor</a:t>
            </a:r>
          </a:p>
          <a:p>
            <a:pPr marL="1371600" indent="-1371600">
              <a:buFont typeface="+mj-lt"/>
              <a:buAutoNum type="arabicPeriod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Click</a:t>
            </a:r>
          </a:p>
          <a:p>
            <a:pPr marL="1371600" indent="-1371600">
              <a:buFont typeface="+mj-lt"/>
              <a:buAutoNum type="arabicPeriod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</a:p>
          <a:p>
            <a:pPr marL="1371600" indent="-1371600">
              <a:buFont typeface="+mj-lt"/>
              <a:buAutoNum type="arabicPeriod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Click</a:t>
            </a:r>
          </a:p>
          <a:p>
            <a:pPr marL="1371600" indent="-1371600">
              <a:buFont typeface="+mj-lt"/>
              <a:buAutoNum type="arabicPeriod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635C68-E58F-B235-8116-8DEF8561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2A3712-04E9-532E-72E7-8B55D99B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422" y="2336591"/>
            <a:ext cx="4645555" cy="3286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2DD205-34A1-EFED-172F-61BCA7E7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887" y="1634066"/>
            <a:ext cx="4402172" cy="33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8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D837-5B13-B13A-E226-40166896C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5" y="1171506"/>
            <a:ext cx="4475221" cy="4514987"/>
          </a:xfrm>
        </p:spPr>
        <p:txBody>
          <a:bodyPr>
            <a:norm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Gesture :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8E926-7A34-ABFA-9513-CEBBA0267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29165" y="3899838"/>
            <a:ext cx="4945958" cy="8022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 control is the ability to recognize and interpret movements of the human body in order to interact with and control a computer system without direct physical contact.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 coding manual describes our methods for gesture labeling, labeling them for their movement</a:t>
            </a:r>
          </a:p>
        </p:txBody>
      </p:sp>
      <p:pic>
        <p:nvPicPr>
          <p:cNvPr id="6" name="neutral gesture">
            <a:hlinkClick r:id="" action="ppaction://media"/>
            <a:extLst>
              <a:ext uri="{FF2B5EF4-FFF2-40B4-BE49-F238E27FC236}">
                <a16:creationId xmlns:a16="http://schemas.microsoft.com/office/drawing/2014/main" id="{DF756794-3D97-420F-8310-9097C0238640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7163" y="1171506"/>
            <a:ext cx="5181004" cy="4114869"/>
          </a:xfrm>
        </p:spPr>
      </p:pic>
    </p:spTree>
    <p:extLst>
      <p:ext uri="{BB962C8B-B14F-4D97-AF65-F5344CB8AC3E}">
        <p14:creationId xmlns:p14="http://schemas.microsoft.com/office/powerpoint/2010/main" val="382775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FE16-DC94-28CF-4409-DB72EB88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Cursor :</a:t>
            </a:r>
            <a:endParaRPr lang="en-IN" sz="24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F7013-5AD3-B5DF-5D0E-4C46DF6FC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1052" y="1782074"/>
            <a:ext cx="4645152" cy="329385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Cursor moving: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Raise all fingers together and move your hand to move the cursor and control it.</a:t>
            </a:r>
          </a:p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Cursor freezing: 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your thumb and Raise all other fingers together  freeze the cursor and prevent it from moving.</a:t>
            </a:r>
          </a:p>
        </p:txBody>
      </p:sp>
      <p:pic>
        <p:nvPicPr>
          <p:cNvPr id="7" name="move cursor">
            <a:hlinkClick r:id="" action="ppaction://media"/>
            <a:extLst>
              <a:ext uri="{FF2B5EF4-FFF2-40B4-BE49-F238E27FC236}">
                <a16:creationId xmlns:a16="http://schemas.microsoft.com/office/drawing/2014/main" id="{8B44C570-F443-4136-8F02-0C69A401B097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933.77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96100" y="1305469"/>
            <a:ext cx="4333875" cy="4098381"/>
          </a:xfrm>
        </p:spPr>
      </p:pic>
    </p:spTree>
    <p:extLst>
      <p:ext uri="{BB962C8B-B14F-4D97-AF65-F5344CB8AC3E}">
        <p14:creationId xmlns:p14="http://schemas.microsoft.com/office/powerpoint/2010/main" val="154997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A148-7285-D91F-795E-9CED5ECE1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– Right and double Click :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78A8-6485-4CE3-4B20-7A139E308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1052" y="1782074"/>
            <a:ext cx="4645152" cy="3779482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pointing device gesture or mouse gesture is a way of combining pointing device or finger movements 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clicks that the software recognizes as a specific computer event and responds to accordingly.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click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Index Finger</a:t>
            </a:r>
          </a:p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click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Middle Finger</a:t>
            </a:r>
          </a:p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Click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Both index and middle finger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left&amp;right">
            <a:hlinkClick r:id="" action="ppaction://media"/>
            <a:extLst>
              <a:ext uri="{FF2B5EF4-FFF2-40B4-BE49-F238E27FC236}">
                <a16:creationId xmlns:a16="http://schemas.microsoft.com/office/drawing/2014/main" id="{4858EE46-FD77-4857-8D04-C189E2C960C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6025" y="958037"/>
            <a:ext cx="4885617" cy="4287082"/>
          </a:xfrm>
        </p:spPr>
      </p:pic>
    </p:spTree>
    <p:extLst>
      <p:ext uri="{BB962C8B-B14F-4D97-AF65-F5344CB8AC3E}">
        <p14:creationId xmlns:p14="http://schemas.microsoft.com/office/powerpoint/2010/main" val="157881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4DAC-6655-82D3-087B-CBD4BCB4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Screenshot: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1F575-A413-15B5-C0DF-E306A4155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1052" y="1636085"/>
            <a:ext cx="4645152" cy="3579067"/>
          </a:xfrm>
        </p:spPr>
        <p:txBody>
          <a:bodyPr>
            <a:normAutofit fontScale="32500" lnSpcReduction="20000"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hand pose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finger angles</a:t>
            </a:r>
          </a:p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on condition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:This code captures a screenshot when all fingers are closed, indicated by angles &lt; 50</a:t>
            </a:r>
          </a:p>
          <a:p>
            <a:endParaRPr lang="en-IN" dirty="0"/>
          </a:p>
        </p:txBody>
      </p:sp>
      <p:pic>
        <p:nvPicPr>
          <p:cNvPr id="5" name="ss">
            <a:hlinkClick r:id="" action="ppaction://media"/>
            <a:extLst>
              <a:ext uri="{FF2B5EF4-FFF2-40B4-BE49-F238E27FC236}">
                <a16:creationId xmlns:a16="http://schemas.microsoft.com/office/drawing/2014/main" id="{E4D6C407-BF04-4784-B9C3-AA2EB9CA79B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636085"/>
            <a:ext cx="5646739" cy="3112846"/>
          </a:xfrm>
        </p:spPr>
      </p:pic>
    </p:spTree>
    <p:extLst>
      <p:ext uri="{BB962C8B-B14F-4D97-AF65-F5344CB8AC3E}">
        <p14:creationId xmlns:p14="http://schemas.microsoft.com/office/powerpoint/2010/main" val="420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054E-063B-2E62-C286-B7E8D182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92" y="1514297"/>
            <a:ext cx="3195141" cy="629136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F64FE2-0EDF-684F-4F8F-BAECD4CFE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27174" y="2320004"/>
            <a:ext cx="4600575" cy="3286125"/>
          </a:xfrm>
        </p:spPr>
      </p:pic>
    </p:spTree>
    <p:extLst>
      <p:ext uri="{BB962C8B-B14F-4D97-AF65-F5344CB8AC3E}">
        <p14:creationId xmlns:p14="http://schemas.microsoft.com/office/powerpoint/2010/main" val="15212697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705</TotalTime>
  <Words>487</Words>
  <Application>Microsoft Office PowerPoint</Application>
  <PresentationFormat>Widescreen</PresentationFormat>
  <Paragraphs>38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Consolas</vt:lpstr>
      <vt:lpstr>Times New Roman</vt:lpstr>
      <vt:lpstr>Wingdings</vt:lpstr>
      <vt:lpstr>Gallery</vt:lpstr>
      <vt:lpstr>RAJARAJESWARI COLLEGE OF ENGINEERING       #14 Ramohalli cross,Kumbalagodu,Mysore Road,Bengaluru-74   Department of Artificial intelligence and machine learning  21AIMP69 – Mini Project   Project presentation on Smart Mouse : Interaction with Gesture</vt:lpstr>
      <vt:lpstr>Gesture Controlled Virtual Mouse :  </vt:lpstr>
      <vt:lpstr>METHODOLOGY:-      1. Utilizing MediaPipe for hand detection.  2. Using OpenCV and Python for image processing and system integration.  3. Implementing Pyautogui , pynput mouse for mouse control and access.      SOFTWARE REQUIREMENTS:-      Programming Language: Python (version 3.8.5)  Libraries and Frameworks: MediaPipe , OpenCV, Pyautogui , pynput mouse  Developed Environment: Visual Studio This structured approach ensures that the project not only achieves its goals but also provides a seamless user experience through the integration of gesture. </vt:lpstr>
      <vt:lpstr>Features :</vt:lpstr>
      <vt:lpstr>Neutral Gesture : </vt:lpstr>
      <vt:lpstr>Move Cursor :</vt:lpstr>
      <vt:lpstr>Left – Right and double Click : </vt:lpstr>
      <vt:lpstr>Screenshot: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RAJARAJESWARI COLLEGE OF ENGINEERING       #14 Ramohalli cross,Kumbalagodu,Mysore Road,Bengaluru-74   Department of Artificial intelligence and machine learning                                          21AIMP69 – Mini Project   Project Title : Smart Mouse : Interaction with Gesture</dc:title>
  <dc:creator>Vijayalakshmi V</dc:creator>
  <cp:lastModifiedBy>abhi abhishek</cp:lastModifiedBy>
  <cp:revision>35</cp:revision>
  <dcterms:created xsi:type="dcterms:W3CDTF">2024-07-07T14:55:16Z</dcterms:created>
  <dcterms:modified xsi:type="dcterms:W3CDTF">2024-07-15T07:32:14Z</dcterms:modified>
</cp:coreProperties>
</file>